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5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nb-NO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AC76"/>
    <a:srgbClr val="0D34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835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368315" y="2677415"/>
            <a:ext cx="7772400" cy="901094"/>
          </a:xfrm>
        </p:spPr>
        <p:txBody>
          <a:bodyPr anchor="t" anchorCtr="0"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368315" y="3645154"/>
            <a:ext cx="7772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0015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pic>
        <p:nvPicPr>
          <p:cNvPr id="7" name="Bild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41800" y="3073400"/>
            <a:ext cx="647700" cy="698500"/>
          </a:xfrm>
          <a:prstGeom prst="rect">
            <a:avLst/>
          </a:prstGeom>
        </p:spPr>
      </p:pic>
      <p:pic>
        <p:nvPicPr>
          <p:cNvPr id="8" name="Bild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41800" y="3073400"/>
            <a:ext cx="647700" cy="698500"/>
          </a:xfrm>
          <a:prstGeom prst="rect">
            <a:avLst/>
          </a:prstGeom>
        </p:spPr>
      </p:pic>
      <p:sp>
        <p:nvSpPr>
          <p:cNvPr id="14" name="Plassholder for lysbildenummer 5"/>
          <p:cNvSpPr txBox="1">
            <a:spLocks/>
          </p:cNvSpPr>
          <p:nvPr userDrawn="1"/>
        </p:nvSpPr>
        <p:spPr>
          <a:xfrm>
            <a:off x="8474800" y="6421247"/>
            <a:ext cx="342081" cy="365125"/>
          </a:xfrm>
          <a:prstGeom prst="rect">
            <a:avLst/>
          </a:prstGeom>
        </p:spPr>
        <p:txBody>
          <a:bodyPr/>
          <a:lstStyle>
            <a:defPPr>
              <a:defRPr lang="nb-NO"/>
            </a:defPPr>
            <a:lvl1pPr marL="0" algn="l" defTabSz="4572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91853A39-49B3-554A-AE82-85611CEBD8E3}" type="slidenum">
              <a:rPr lang="nb-NO" b="0" i="0" smtClean="0">
                <a:solidFill>
                  <a:schemeClr val="tx1"/>
                </a:solidFill>
                <a:latin typeface="Arial"/>
                <a:cs typeface="Arial"/>
              </a:rPr>
              <a:pPr algn="ctr"/>
              <a:t>‹#›</a:t>
            </a:fld>
            <a:endParaRPr lang="nb-NO" b="0" i="0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0019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2982460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72914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02236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7224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971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596486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smtClean="0"/>
              <a:t>Klikk ikonet for å legge til et bilde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532236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385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3183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 smtClean="0"/>
              <a:t>Klikk for å redigere tekststiler i malen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pic>
        <p:nvPicPr>
          <p:cNvPr id="4" name="Bilde 3" descr="sirkler.jp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51"/>
          <a:stretch/>
        </p:blipFill>
        <p:spPr>
          <a:xfrm>
            <a:off x="7993703" y="511250"/>
            <a:ext cx="1151994" cy="114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i="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4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517126" y="2505216"/>
            <a:ext cx="7772400" cy="901094"/>
          </a:xfrm>
        </p:spPr>
        <p:txBody>
          <a:bodyPr>
            <a:normAutofit fontScale="90000"/>
          </a:bodyPr>
          <a:lstStyle/>
          <a:p>
            <a:r>
              <a:rPr lang="nb-NO" dirty="0" smtClean="0"/>
              <a:t>Rutine: Godkjenning av dokumenter i </a:t>
            </a:r>
            <a:r>
              <a:rPr lang="nb-NO" dirty="0" err="1" smtClean="0"/>
              <a:t>ephorte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517126" y="3853784"/>
            <a:ext cx="7772400" cy="1752600"/>
          </a:xfrm>
        </p:spPr>
        <p:txBody>
          <a:bodyPr>
            <a:normAutofit fontScale="62500" lnSpcReduction="20000"/>
          </a:bodyPr>
          <a:lstStyle/>
          <a:p>
            <a:r>
              <a:rPr lang="nb-NO" sz="2400" dirty="0" smtClean="0">
                <a:solidFill>
                  <a:schemeClr val="tx1"/>
                </a:solidFill>
              </a:rPr>
              <a:t>To metoder for godkjenning:</a:t>
            </a:r>
          </a:p>
          <a:p>
            <a:endParaRPr lang="nb-NO" sz="2400" dirty="0" smtClean="0">
              <a:solidFill>
                <a:schemeClr val="tx1"/>
              </a:solidFill>
            </a:endParaRPr>
          </a:p>
          <a:p>
            <a:pPr marL="457200" indent="-457200">
              <a:buAutoNum type="arabicPeriod"/>
            </a:pPr>
            <a:r>
              <a:rPr lang="nb-NO" dirty="0" smtClean="0">
                <a:solidFill>
                  <a:schemeClr val="tx1"/>
                </a:solidFill>
              </a:rPr>
              <a:t>Send til godkjenning til 1 person – enkel godkjenning</a:t>
            </a:r>
          </a:p>
          <a:p>
            <a:pPr marL="457200" indent="-457200">
              <a:buAutoNum type="arabicPeriod"/>
            </a:pPr>
            <a:endParaRPr lang="nb-NO" dirty="0" smtClean="0">
              <a:solidFill>
                <a:schemeClr val="tx1"/>
              </a:solidFill>
            </a:endParaRPr>
          </a:p>
          <a:p>
            <a:r>
              <a:rPr lang="nb-NO" sz="2400" dirty="0" smtClean="0">
                <a:solidFill>
                  <a:schemeClr val="tx1"/>
                </a:solidFill>
              </a:rPr>
              <a:t>2. 	Send </a:t>
            </a:r>
            <a:r>
              <a:rPr lang="nb-NO" dirty="0" smtClean="0">
                <a:solidFill>
                  <a:schemeClr val="tx1"/>
                </a:solidFill>
              </a:rPr>
              <a:t>til</a:t>
            </a:r>
            <a:r>
              <a:rPr lang="nb-NO" sz="2400" dirty="0" smtClean="0">
                <a:solidFill>
                  <a:schemeClr val="tx1"/>
                </a:solidFill>
              </a:rPr>
              <a:t> godkjenning til flere personer – sekvensiell eller parallell godkjenning. </a:t>
            </a:r>
            <a:br>
              <a:rPr lang="nb-NO" sz="2400" dirty="0" smtClean="0">
                <a:solidFill>
                  <a:schemeClr val="tx1"/>
                </a:solidFill>
              </a:rPr>
            </a:br>
            <a:r>
              <a:rPr lang="nb-NO" sz="2400" dirty="0" smtClean="0">
                <a:solidFill>
                  <a:schemeClr val="tx1"/>
                </a:solidFill>
              </a:rPr>
              <a:t/>
            </a:r>
            <a:br>
              <a:rPr lang="nb-NO" sz="2400" dirty="0" smtClean="0">
                <a:solidFill>
                  <a:schemeClr val="tx1"/>
                </a:solidFill>
              </a:rPr>
            </a:br>
            <a:r>
              <a:rPr lang="nb-NO" sz="2400" dirty="0" smtClean="0">
                <a:solidFill>
                  <a:schemeClr val="tx1"/>
                </a:solidFill>
              </a:rPr>
              <a:t>	Sekvensiell: Førstemann på lista må godkjenne før neste på lista kan godkjenne. 	Parallell: Mottakerne kan godkjenne uavhengig av hverandre</a:t>
            </a:r>
          </a:p>
          <a:p>
            <a:endParaRPr lang="nb-NO" sz="2400" dirty="0"/>
          </a:p>
        </p:txBody>
      </p:sp>
      <p:grpSp>
        <p:nvGrpSpPr>
          <p:cNvPr id="6" name="Gruppe 5"/>
          <p:cNvGrpSpPr/>
          <p:nvPr/>
        </p:nvGrpSpPr>
        <p:grpSpPr>
          <a:xfrm>
            <a:off x="6517094" y="359678"/>
            <a:ext cx="2155389" cy="1751325"/>
            <a:chOff x="6429510" y="337780"/>
            <a:chExt cx="2155389" cy="1751325"/>
          </a:xfrm>
        </p:grpSpPr>
        <p:sp>
          <p:nvSpPr>
            <p:cNvPr id="5" name="Ellipse 4"/>
            <p:cNvSpPr/>
            <p:nvPr/>
          </p:nvSpPr>
          <p:spPr>
            <a:xfrm>
              <a:off x="7596009" y="337780"/>
              <a:ext cx="988890" cy="988890"/>
            </a:xfrm>
            <a:prstGeom prst="ellipse">
              <a:avLst/>
            </a:prstGeom>
            <a:solidFill>
              <a:srgbClr val="0D3475">
                <a:alpha val="6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2" name="Ellipse 11"/>
            <p:cNvSpPr/>
            <p:nvPr/>
          </p:nvSpPr>
          <p:spPr>
            <a:xfrm>
              <a:off x="6815720" y="641606"/>
              <a:ext cx="475240" cy="475240"/>
            </a:xfrm>
            <a:prstGeom prst="ellipse">
              <a:avLst/>
            </a:prstGeom>
            <a:solidFill>
              <a:srgbClr val="0D347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4" name="Ellipse 13"/>
            <p:cNvSpPr/>
            <p:nvPr/>
          </p:nvSpPr>
          <p:spPr>
            <a:xfrm>
              <a:off x="6995176" y="1326670"/>
              <a:ext cx="762435" cy="762435"/>
            </a:xfrm>
            <a:prstGeom prst="ellipse">
              <a:avLst/>
            </a:prstGeom>
            <a:solidFill>
              <a:srgbClr val="BBAC7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  <p:sp>
          <p:nvSpPr>
            <p:cNvPr id="15" name="Ellipse 14"/>
            <p:cNvSpPr/>
            <p:nvPr/>
          </p:nvSpPr>
          <p:spPr>
            <a:xfrm>
              <a:off x="6429510" y="1339986"/>
              <a:ext cx="218266" cy="218266"/>
            </a:xfrm>
            <a:prstGeom prst="ellipse">
              <a:avLst/>
            </a:prstGeom>
            <a:solidFill>
              <a:srgbClr val="BBAC76">
                <a:alpha val="6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pic>
        <p:nvPicPr>
          <p:cNvPr id="16" name="Bilde 15" descr="ny_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01" y="603260"/>
            <a:ext cx="3139440" cy="89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020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/>
          <p:cNvSpPr/>
          <p:nvPr/>
        </p:nvSpPr>
        <p:spPr>
          <a:xfrm>
            <a:off x="0" y="5496793"/>
            <a:ext cx="9145697" cy="1440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20" name="Plassholder for innhold 2"/>
          <p:cNvSpPr>
            <a:spLocks noGrp="1"/>
          </p:cNvSpPr>
          <p:nvPr>
            <p:ph idx="1"/>
          </p:nvPr>
        </p:nvSpPr>
        <p:spPr>
          <a:xfrm>
            <a:off x="382249" y="1277912"/>
            <a:ext cx="8229600" cy="4525963"/>
          </a:xfrm>
        </p:spPr>
        <p:txBody>
          <a:bodyPr/>
          <a:lstStyle/>
          <a:p>
            <a:r>
              <a:rPr lang="nb-NO" dirty="0" smtClean="0"/>
              <a:t>Send til 1 person for godkjenning.</a:t>
            </a:r>
          </a:p>
          <a:p>
            <a:r>
              <a:rPr lang="nb-NO" dirty="0" smtClean="0"/>
              <a:t>Dokumentet skrives på vanlig måte i </a:t>
            </a:r>
            <a:r>
              <a:rPr lang="nb-NO" dirty="0" err="1" smtClean="0"/>
              <a:t>ephorte</a:t>
            </a:r>
            <a:r>
              <a:rPr lang="nb-NO" dirty="0" smtClean="0"/>
              <a:t>. Velg  </a:t>
            </a:r>
            <a:br>
              <a:rPr lang="nb-NO" dirty="0" smtClean="0"/>
            </a:br>
            <a:r>
              <a:rPr lang="nb-NO" dirty="0" smtClean="0"/>
              <a:t>«Til godkjenning» i innsjekkingsboksen ved retur fra Word til </a:t>
            </a:r>
            <a:r>
              <a:rPr lang="nb-NO" dirty="0" err="1" smtClean="0"/>
              <a:t>ephorte</a:t>
            </a:r>
            <a:r>
              <a:rPr lang="nb-NO" dirty="0" smtClean="0"/>
              <a:t>. Registrer den som skal godkjenne. Varsel med e-post sendes til leder som skal godkjenne.</a:t>
            </a:r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2" name="Bild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253718"/>
            <a:ext cx="8211696" cy="321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8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/>
          <p:cNvSpPr/>
          <p:nvPr/>
        </p:nvSpPr>
        <p:spPr>
          <a:xfrm>
            <a:off x="0" y="5496793"/>
            <a:ext cx="9145697" cy="1440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20" name="Plassholder for innhold 2"/>
          <p:cNvSpPr>
            <a:spLocks noGrp="1"/>
          </p:cNvSpPr>
          <p:nvPr>
            <p:ph idx="1"/>
          </p:nvPr>
        </p:nvSpPr>
        <p:spPr>
          <a:xfrm>
            <a:off x="382249" y="1277912"/>
            <a:ext cx="8229600" cy="4525963"/>
          </a:xfrm>
        </p:spPr>
        <p:txBody>
          <a:bodyPr/>
          <a:lstStyle/>
          <a:p>
            <a:r>
              <a:rPr lang="nb-NO" dirty="0" smtClean="0"/>
              <a:t>Send til 1 person – alternativ metode.</a:t>
            </a:r>
          </a:p>
          <a:p>
            <a:r>
              <a:rPr lang="nb-NO" dirty="0"/>
              <a:t>Dokumentet skrives på vanlig måte og lagres i </a:t>
            </a:r>
            <a:r>
              <a:rPr lang="nb-NO" dirty="0" err="1"/>
              <a:t>ephorte</a:t>
            </a:r>
            <a:r>
              <a:rPr lang="nb-NO" dirty="0"/>
              <a:t>. </a:t>
            </a:r>
          </a:p>
          <a:p>
            <a:r>
              <a:rPr lang="nb-NO" dirty="0"/>
              <a:t>Åpne funksjonsmenyen til posten du har registrert og </a:t>
            </a:r>
            <a:r>
              <a:rPr lang="nb-NO" dirty="0" smtClean="0"/>
              <a:t>velg «Rediger.»</a:t>
            </a:r>
          </a:p>
          <a:p>
            <a:pPr marL="0" indent="0">
              <a:buNone/>
            </a:pPr>
            <a:endParaRPr lang="nb-NO" dirty="0" smtClean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94" y="2955935"/>
            <a:ext cx="6096851" cy="2495898"/>
          </a:xfrm>
          <a:prstGeom prst="rect">
            <a:avLst/>
          </a:prstGeom>
        </p:spPr>
      </p:pic>
      <p:sp>
        <p:nvSpPr>
          <p:cNvPr id="4" name="Bildeforklaring formet som et rektangel 3"/>
          <p:cNvSpPr/>
          <p:nvPr/>
        </p:nvSpPr>
        <p:spPr>
          <a:xfrm>
            <a:off x="7399343" y="2987727"/>
            <a:ext cx="1477736" cy="1514007"/>
          </a:xfrm>
          <a:prstGeom prst="wedgeRectCallout">
            <a:avLst>
              <a:gd name="adj1" fmla="val -167185"/>
              <a:gd name="adj2" fmla="val -4591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Velg Rediger</a:t>
            </a:r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60" y="1658874"/>
            <a:ext cx="8607519" cy="4315427"/>
          </a:xfrm>
          <a:prstGeom prst="rect">
            <a:avLst/>
          </a:prstGeom>
        </p:spPr>
      </p:pic>
      <p:sp>
        <p:nvSpPr>
          <p:cNvPr id="6" name="Bildeforklaring formet som et rektangel 5"/>
          <p:cNvSpPr/>
          <p:nvPr/>
        </p:nvSpPr>
        <p:spPr>
          <a:xfrm>
            <a:off x="269560" y="3113288"/>
            <a:ext cx="2705725" cy="1136376"/>
          </a:xfrm>
          <a:prstGeom prst="wedgeRectCallout">
            <a:avLst>
              <a:gd name="adj1" fmla="val 60330"/>
              <a:gd name="adj2" fmla="val -12824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Sett journalstatus til G</a:t>
            </a:r>
            <a:br>
              <a:rPr lang="nb-NO" dirty="0" smtClean="0"/>
            </a:br>
            <a:r>
              <a:rPr lang="nb-NO" dirty="0" smtClean="0"/>
              <a:t> (Til godkjenning)</a:t>
            </a:r>
            <a:endParaRPr lang="nb-NO" dirty="0"/>
          </a:p>
        </p:txBody>
      </p:sp>
      <p:sp>
        <p:nvSpPr>
          <p:cNvPr id="7" name="Bildeforklaring formet som et rektangel 6"/>
          <p:cNvSpPr/>
          <p:nvPr/>
        </p:nvSpPr>
        <p:spPr>
          <a:xfrm>
            <a:off x="6685182" y="4440583"/>
            <a:ext cx="2390931" cy="1109147"/>
          </a:xfrm>
          <a:prstGeom prst="wedgeRectCallout">
            <a:avLst>
              <a:gd name="adj1" fmla="val -109548"/>
              <a:gd name="adj2" fmla="val -3076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Velg hvem som skal godkjenne</a:t>
            </a:r>
            <a:endParaRPr lang="nb-NO" dirty="0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60" y="1107486"/>
            <a:ext cx="9144000" cy="581411"/>
          </a:xfrm>
          <a:prstGeom prst="rect">
            <a:avLst/>
          </a:prstGeom>
        </p:spPr>
      </p:pic>
      <p:sp>
        <p:nvSpPr>
          <p:cNvPr id="10" name="Bildeforklaring formet som et rektangel 9"/>
          <p:cNvSpPr/>
          <p:nvPr/>
        </p:nvSpPr>
        <p:spPr>
          <a:xfrm>
            <a:off x="6413240" y="1906792"/>
            <a:ext cx="1859280" cy="1267168"/>
          </a:xfrm>
          <a:prstGeom prst="wedgeRectCallout">
            <a:avLst>
              <a:gd name="adj1" fmla="val -186407"/>
              <a:gd name="adj2" fmla="val -7099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Husk å lagre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1982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/>
          <p:cNvSpPr/>
          <p:nvPr/>
        </p:nvSpPr>
        <p:spPr>
          <a:xfrm>
            <a:off x="0" y="5496793"/>
            <a:ext cx="9145697" cy="1440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20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nb-NO" dirty="0" smtClean="0"/>
              <a:t>Send til flere personer for </a:t>
            </a:r>
            <a:r>
              <a:rPr lang="nb-NO" dirty="0"/>
              <a:t>godkjenning - sekvensiell eller parallell </a:t>
            </a:r>
            <a:r>
              <a:rPr lang="nb-NO" dirty="0" smtClean="0"/>
              <a:t>godkjenning</a:t>
            </a:r>
          </a:p>
          <a:p>
            <a:r>
              <a:rPr lang="nb-NO" dirty="0"/>
              <a:t>Denne metoden egner seg spesielt godt når et dokument skal godkjennes av flere personer eller </a:t>
            </a:r>
            <a:r>
              <a:rPr lang="nb-NO" dirty="0" smtClean="0"/>
              <a:t>ledere </a:t>
            </a:r>
            <a:r>
              <a:rPr lang="nb-NO" dirty="0"/>
              <a:t>før </a:t>
            </a:r>
            <a:r>
              <a:rPr lang="nb-NO" dirty="0" smtClean="0"/>
              <a:t>dokumentet </a:t>
            </a:r>
            <a:r>
              <a:rPr lang="nb-NO" dirty="0"/>
              <a:t>kan </a:t>
            </a:r>
            <a:r>
              <a:rPr lang="nb-NO" dirty="0" smtClean="0"/>
              <a:t>sendes </a:t>
            </a:r>
            <a:r>
              <a:rPr lang="nb-NO" dirty="0"/>
              <a:t>til </a:t>
            </a:r>
            <a:r>
              <a:rPr lang="nb-NO" dirty="0" smtClean="0"/>
              <a:t>mottaker</a:t>
            </a:r>
          </a:p>
          <a:p>
            <a:endParaRPr lang="nb-NO" dirty="0" smtClean="0"/>
          </a:p>
          <a:p>
            <a:r>
              <a:rPr lang="nb-NO" dirty="0" smtClean="0"/>
              <a:t>Dokumentet skrives på vanlig måte og lagres i </a:t>
            </a:r>
            <a:r>
              <a:rPr lang="nb-NO" dirty="0" err="1" smtClean="0"/>
              <a:t>ephorte</a:t>
            </a:r>
            <a:r>
              <a:rPr lang="nb-NO" dirty="0" smtClean="0"/>
              <a:t>. </a:t>
            </a:r>
          </a:p>
          <a:p>
            <a:r>
              <a:rPr lang="nb-NO" dirty="0" smtClean="0"/>
              <a:t>Åpne funksjonsmenyen til posten du har registrert og velg «Send på godkjenningsrunde»</a:t>
            </a:r>
          </a:p>
          <a:p>
            <a:endParaRPr lang="nb-NO" dirty="0" smtClean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3" b="29696"/>
          <a:stretch/>
        </p:blipFill>
        <p:spPr>
          <a:xfrm>
            <a:off x="247142" y="1417638"/>
            <a:ext cx="8286858" cy="577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99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/>
          <p:cNvSpPr/>
          <p:nvPr/>
        </p:nvSpPr>
        <p:spPr>
          <a:xfrm>
            <a:off x="0" y="5496793"/>
            <a:ext cx="9145697" cy="1440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3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20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nb-NO" dirty="0" smtClean="0"/>
              <a:t>Legg til </a:t>
            </a:r>
          </a:p>
          <a:p>
            <a:pPr marL="0" indent="0">
              <a:buNone/>
            </a:pPr>
            <a:r>
              <a:rPr lang="nb-NO" dirty="0" smtClean="0"/>
              <a:t>mottakere.</a:t>
            </a:r>
          </a:p>
          <a:p>
            <a:pPr marL="0" indent="0">
              <a:buNone/>
            </a:pPr>
            <a:endParaRPr lang="nb-NO" dirty="0" smtClean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77685"/>
            <a:ext cx="2867425" cy="3248478"/>
          </a:xfrm>
          <a:prstGeom prst="rect">
            <a:avLst/>
          </a:prstGeom>
        </p:spPr>
      </p:pic>
      <p:pic>
        <p:nvPicPr>
          <p:cNvPr id="2" name="Bild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62" y="1139251"/>
            <a:ext cx="6278727" cy="5441431"/>
          </a:xfrm>
          <a:prstGeom prst="rect">
            <a:avLst/>
          </a:prstGeom>
        </p:spPr>
      </p:pic>
      <p:sp>
        <p:nvSpPr>
          <p:cNvPr id="5" name="Bildeforklaring formet som et rektangel 4"/>
          <p:cNvSpPr/>
          <p:nvPr/>
        </p:nvSpPr>
        <p:spPr>
          <a:xfrm>
            <a:off x="4804348" y="4534525"/>
            <a:ext cx="1626432" cy="1169232"/>
          </a:xfrm>
          <a:prstGeom prst="wedgeRectCallout">
            <a:avLst>
              <a:gd name="adj1" fmla="val -30672"/>
              <a:gd name="adj2" fmla="val 9378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Legg til mottakere</a:t>
            </a:r>
            <a:endParaRPr lang="nb-NO" dirty="0"/>
          </a:p>
        </p:txBody>
      </p:sp>
      <p:sp>
        <p:nvSpPr>
          <p:cNvPr id="7" name="Bildeforklaring formet som et rektangel 6"/>
          <p:cNvSpPr/>
          <p:nvPr/>
        </p:nvSpPr>
        <p:spPr>
          <a:xfrm>
            <a:off x="7067862" y="562131"/>
            <a:ext cx="1768840" cy="1206708"/>
          </a:xfrm>
          <a:prstGeom prst="wedgeRectCallout">
            <a:avLst>
              <a:gd name="adj1" fmla="val -27726"/>
              <a:gd name="adj2" fmla="val 9217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Velg behandlingsform</a:t>
            </a:r>
            <a:endParaRPr lang="nb-NO" dirty="0"/>
          </a:p>
        </p:txBody>
      </p:sp>
      <p:sp>
        <p:nvSpPr>
          <p:cNvPr id="4" name="Bildeforklaring formet som et rektangel 3"/>
          <p:cNvSpPr/>
          <p:nvPr/>
        </p:nvSpPr>
        <p:spPr>
          <a:xfrm>
            <a:off x="7225259" y="3290341"/>
            <a:ext cx="1461541" cy="1319134"/>
          </a:xfrm>
          <a:prstGeom prst="wedgeRectCallout">
            <a:avLst>
              <a:gd name="adj1" fmla="val -146474"/>
              <a:gd name="adj2" fmla="val -6647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Velg å skrive  melding til mottakere ved behov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489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Enkel godkjenning</a:t>
            </a:r>
          </a:p>
          <a:p>
            <a:r>
              <a:rPr lang="nb-NO" dirty="0" smtClean="0"/>
              <a:t>Mottaker får dokument til godkjenning i </a:t>
            </a:r>
            <a:r>
              <a:rPr lang="nb-NO" dirty="0" err="1" smtClean="0"/>
              <a:t>ephorte</a:t>
            </a:r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5143"/>
            <a:ext cx="9144000" cy="2254116"/>
          </a:xfrm>
          <a:prstGeom prst="rect">
            <a:avLst/>
          </a:prstGeom>
        </p:spPr>
      </p:pic>
      <p:sp>
        <p:nvSpPr>
          <p:cNvPr id="5" name="Bildeforklaring formet som et rektangel 4"/>
          <p:cNvSpPr/>
          <p:nvPr/>
        </p:nvSpPr>
        <p:spPr>
          <a:xfrm>
            <a:off x="3410262" y="2278505"/>
            <a:ext cx="2008682" cy="1019331"/>
          </a:xfrm>
          <a:prstGeom prst="wedgeRectCallout">
            <a:avLst>
              <a:gd name="adj1" fmla="val -25684"/>
              <a:gd name="adj2" fmla="val 135294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Status G indikerer at du skal godkjenne</a:t>
            </a:r>
            <a:endParaRPr lang="nb-NO" dirty="0"/>
          </a:p>
        </p:txBody>
      </p:sp>
      <p:sp>
        <p:nvSpPr>
          <p:cNvPr id="6" name="Bildeforklaring formet som et rektangel 5"/>
          <p:cNvSpPr/>
          <p:nvPr/>
        </p:nvSpPr>
        <p:spPr>
          <a:xfrm>
            <a:off x="1321632" y="2262175"/>
            <a:ext cx="2008682" cy="1019331"/>
          </a:xfrm>
          <a:prstGeom prst="wedgeRectCallout">
            <a:avLst>
              <a:gd name="adj1" fmla="val 30286"/>
              <a:gd name="adj2" fmla="val 13161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Les dokument</a:t>
            </a:r>
            <a:endParaRPr lang="nb-NO" dirty="0"/>
          </a:p>
        </p:txBody>
      </p:sp>
      <p:sp>
        <p:nvSpPr>
          <p:cNvPr id="7" name="Bildeforklaring formet som et rektangel 6"/>
          <p:cNvSpPr/>
          <p:nvPr/>
        </p:nvSpPr>
        <p:spPr>
          <a:xfrm>
            <a:off x="184878" y="5121820"/>
            <a:ext cx="2008682" cy="1084943"/>
          </a:xfrm>
          <a:prstGeom prst="wedgeRectCallout">
            <a:avLst>
              <a:gd name="adj1" fmla="val 60510"/>
              <a:gd name="adj2" fmla="val -10404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Åpne funksjonsmenyen for å godkjenne</a:t>
            </a:r>
            <a:endParaRPr lang="nb-NO" dirty="0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8" t="19903" r="67541"/>
          <a:stretch/>
        </p:blipFill>
        <p:spPr>
          <a:xfrm>
            <a:off x="2465882" y="3603347"/>
            <a:ext cx="2383937" cy="1708744"/>
          </a:xfrm>
          <a:prstGeom prst="rect">
            <a:avLst/>
          </a:prstGeom>
        </p:spPr>
      </p:pic>
      <p:sp>
        <p:nvSpPr>
          <p:cNvPr id="9" name="Bildeforklaring formet som et rektangel 8"/>
          <p:cNvSpPr/>
          <p:nvPr/>
        </p:nvSpPr>
        <p:spPr>
          <a:xfrm>
            <a:off x="5623560" y="5450403"/>
            <a:ext cx="2202180" cy="1094282"/>
          </a:xfrm>
          <a:prstGeom prst="wedgeRectCallout">
            <a:avLst>
              <a:gd name="adj1" fmla="val -102840"/>
              <a:gd name="adj2" fmla="val -13230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Velg Godkjenn/Returner</a:t>
            </a:r>
            <a:endParaRPr lang="nb-NO" dirty="0"/>
          </a:p>
        </p:txBody>
      </p:sp>
      <p:pic>
        <p:nvPicPr>
          <p:cNvPr id="10" name="Bild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668" r="-208" b="6590"/>
          <a:stretch/>
        </p:blipFill>
        <p:spPr>
          <a:xfrm>
            <a:off x="0" y="2363301"/>
            <a:ext cx="9144000" cy="4181383"/>
          </a:xfrm>
          <a:prstGeom prst="rect">
            <a:avLst/>
          </a:prstGeom>
        </p:spPr>
      </p:pic>
      <p:sp>
        <p:nvSpPr>
          <p:cNvPr id="11" name="Bildeforklaring formet som et rektangel 10"/>
          <p:cNvSpPr/>
          <p:nvPr/>
        </p:nvSpPr>
        <p:spPr>
          <a:xfrm>
            <a:off x="0" y="-36629"/>
            <a:ext cx="7420131" cy="2436615"/>
          </a:xfrm>
          <a:prstGeom prst="wedgeRectCallout">
            <a:avLst>
              <a:gd name="adj1" fmla="val 17432"/>
              <a:gd name="adj2" fmla="val 8569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dirty="0"/>
              <a:t>Sett kryss hvis du godkjenner </a:t>
            </a:r>
            <a:endParaRPr lang="nb-NO" dirty="0" smtClean="0"/>
          </a:p>
          <a:p>
            <a:r>
              <a:rPr lang="nb-NO" dirty="0"/>
              <a:t>Sett </a:t>
            </a:r>
            <a:r>
              <a:rPr lang="nb-NO" dirty="0" smtClean="0"/>
              <a:t>kryss ”Varsle </a:t>
            </a:r>
            <a:r>
              <a:rPr lang="nb-NO" dirty="0"/>
              <a:t>med e-post” </a:t>
            </a:r>
            <a:r>
              <a:rPr lang="nb-NO" dirty="0" smtClean="0"/>
              <a:t>for å varsle om at godkjenningen er foretatt</a:t>
            </a:r>
          </a:p>
          <a:p>
            <a:r>
              <a:rPr lang="nb-NO" dirty="0"/>
              <a:t>Merknadsfeltet benyttes for å registrere en meldingstekst til </a:t>
            </a:r>
            <a:r>
              <a:rPr lang="nb-NO" dirty="0" smtClean="0"/>
              <a:t>e-posten</a:t>
            </a:r>
          </a:p>
          <a:p>
            <a:r>
              <a:rPr lang="nb-NO" dirty="0"/>
              <a:t>Sett kryss hvis du ønsker </a:t>
            </a:r>
            <a:r>
              <a:rPr lang="nb-NO" dirty="0" smtClean="0"/>
              <a:t>at meldingstekst </a:t>
            </a:r>
            <a:r>
              <a:rPr lang="nb-NO" dirty="0"/>
              <a:t>skal lagres </a:t>
            </a:r>
            <a:r>
              <a:rPr lang="nb-NO" dirty="0" smtClean="0"/>
              <a:t>som </a:t>
            </a:r>
            <a:r>
              <a:rPr lang="nb-NO" dirty="0"/>
              <a:t>merknad </a:t>
            </a:r>
            <a:endParaRPr lang="nb-NO" dirty="0" smtClean="0"/>
          </a:p>
          <a:p>
            <a:r>
              <a:rPr lang="nb-NO" dirty="0" smtClean="0"/>
              <a:t>Velg </a:t>
            </a:r>
            <a:r>
              <a:rPr lang="nb-NO" dirty="0"/>
              <a:t>Lagre</a:t>
            </a:r>
          </a:p>
        </p:txBody>
      </p:sp>
    </p:spTree>
    <p:extLst>
      <p:ext uri="{BB962C8B-B14F-4D97-AF65-F5344CB8AC3E}">
        <p14:creationId xmlns:p14="http://schemas.microsoft.com/office/powerpoint/2010/main" val="189354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Den som har sendt dokument til godkjenning får melding tilbake under «Godkjent dokument» eller «Ikke godkjent dokument»</a:t>
            </a:r>
          </a:p>
          <a:p>
            <a:r>
              <a:rPr lang="nb-NO" dirty="0" smtClean="0"/>
              <a:t>I tillegg kan varsel på e-post mottas om godkjent – </a:t>
            </a:r>
            <a:br>
              <a:rPr lang="nb-NO" dirty="0" smtClean="0"/>
            </a:br>
            <a:r>
              <a:rPr lang="nb-NO" dirty="0" smtClean="0"/>
              <a:t>ikke godkjent dokument</a:t>
            </a:r>
          </a:p>
          <a:p>
            <a:endParaRPr lang="nb-NO" dirty="0"/>
          </a:p>
        </p:txBody>
      </p:sp>
      <p:pic>
        <p:nvPicPr>
          <p:cNvPr id="11" name="Bild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89" y="3623871"/>
            <a:ext cx="5125165" cy="3105583"/>
          </a:xfrm>
          <a:prstGeom prst="rect">
            <a:avLst/>
          </a:prstGeom>
        </p:spPr>
      </p:pic>
      <p:pic>
        <p:nvPicPr>
          <p:cNvPr id="12" name="Bild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14" y="1600041"/>
            <a:ext cx="8854086" cy="2654821"/>
          </a:xfrm>
          <a:prstGeom prst="rect">
            <a:avLst/>
          </a:prstGeom>
        </p:spPr>
      </p:pic>
      <p:sp>
        <p:nvSpPr>
          <p:cNvPr id="13" name="Bildeforklaring formet som et rektangel 12"/>
          <p:cNvSpPr/>
          <p:nvPr/>
        </p:nvSpPr>
        <p:spPr>
          <a:xfrm>
            <a:off x="457200" y="4233386"/>
            <a:ext cx="4990990" cy="2474433"/>
          </a:xfrm>
          <a:prstGeom prst="wedgeRectCallout">
            <a:avLst>
              <a:gd name="adj1" fmla="val 70120"/>
              <a:gd name="adj2" fmla="val -9545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dirty="0" smtClean="0"/>
              <a:t>Leder godkjenner: </a:t>
            </a:r>
            <a:r>
              <a:rPr lang="nb-NO" dirty="0"/>
              <a:t/>
            </a:r>
            <a:br>
              <a:rPr lang="nb-NO" dirty="0"/>
            </a:br>
            <a:r>
              <a:rPr lang="nb-NO" dirty="0"/>
              <a:t>G</a:t>
            </a:r>
            <a:r>
              <a:rPr lang="nb-NO" dirty="0" smtClean="0"/>
              <a:t>odkjent dokument er i status F – Ferdig</a:t>
            </a:r>
            <a:br>
              <a:rPr lang="nb-NO" dirty="0" smtClean="0"/>
            </a:br>
            <a:endParaRPr lang="nb-NO" dirty="0" smtClean="0"/>
          </a:p>
          <a:p>
            <a:r>
              <a:rPr lang="nb-NO" dirty="0" smtClean="0"/>
              <a:t>Du må huske å sende dokument til ekstern mottaker</a:t>
            </a:r>
            <a:br>
              <a:rPr lang="nb-NO" dirty="0" smtClean="0"/>
            </a:br>
            <a:endParaRPr lang="nb-NO" dirty="0" smtClean="0"/>
          </a:p>
          <a:p>
            <a:r>
              <a:rPr lang="nb-NO" dirty="0" smtClean="0"/>
              <a:t>Intern(e) mottaker(e) har allerede fått dokumentet i </a:t>
            </a:r>
            <a:r>
              <a:rPr lang="nb-NO" dirty="0" err="1" smtClean="0"/>
              <a:t>ephorte</a:t>
            </a:r>
            <a:endParaRPr lang="nb-NO" dirty="0"/>
          </a:p>
        </p:txBody>
      </p:sp>
      <p:pic>
        <p:nvPicPr>
          <p:cNvPr id="14" name="Bild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14" y="1615245"/>
            <a:ext cx="8854086" cy="2624412"/>
          </a:xfrm>
          <a:prstGeom prst="rect">
            <a:avLst/>
          </a:prstGeom>
        </p:spPr>
      </p:pic>
      <p:sp>
        <p:nvSpPr>
          <p:cNvPr id="15" name="Bildeforklaring formet som et rektangel 14"/>
          <p:cNvSpPr/>
          <p:nvPr/>
        </p:nvSpPr>
        <p:spPr>
          <a:xfrm>
            <a:off x="457200" y="4180423"/>
            <a:ext cx="4990990" cy="2677577"/>
          </a:xfrm>
          <a:prstGeom prst="wedgeRectCallout">
            <a:avLst>
              <a:gd name="adj1" fmla="val 64711"/>
              <a:gd name="adj2" fmla="val -8874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dirty="0" smtClean="0"/>
              <a:t>Leder godkjenner ikke:</a:t>
            </a:r>
            <a:br>
              <a:rPr lang="nb-NO" dirty="0" smtClean="0"/>
            </a:br>
            <a:r>
              <a:rPr lang="nb-NO" dirty="0" smtClean="0"/>
              <a:t>Ikke godkjent dokument er i status R – Reservert</a:t>
            </a:r>
          </a:p>
          <a:p>
            <a:r>
              <a:rPr lang="nb-NO" dirty="0" smtClean="0"/>
              <a:t> </a:t>
            </a:r>
            <a:br>
              <a:rPr lang="nb-NO" dirty="0" smtClean="0"/>
            </a:br>
            <a:r>
              <a:rPr lang="nb-NO" dirty="0" smtClean="0"/>
              <a:t>Send på ny godkjenning etter utførte endringer i dokumentet</a:t>
            </a:r>
          </a:p>
          <a:p>
            <a:endParaRPr lang="nb-NO" dirty="0"/>
          </a:p>
          <a:p>
            <a:r>
              <a:rPr lang="nb-NO" dirty="0" smtClean="0"/>
              <a:t>Forhåpentligvis får du godkjent dokument tilbake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7001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err="1" smtClean="0"/>
              <a:t>Godkjenningrunde</a:t>
            </a:r>
            <a:r>
              <a:rPr lang="nb-NO" dirty="0" smtClean="0"/>
              <a:t> til flere personer - sekvensiell eller parallell godkjenning</a:t>
            </a:r>
          </a:p>
          <a:p>
            <a:r>
              <a:rPr lang="nb-NO" dirty="0" smtClean="0"/>
              <a:t>Mottaker får ny oppgave, </a:t>
            </a:r>
            <a:r>
              <a:rPr lang="nb-NO" dirty="0"/>
              <a:t>dokument til godkjenning i </a:t>
            </a:r>
            <a:r>
              <a:rPr lang="nb-NO" dirty="0" err="1"/>
              <a:t>ephorte</a:t>
            </a:r>
            <a:r>
              <a:rPr lang="nb-NO" dirty="0"/>
              <a:t> </a:t>
            </a:r>
          </a:p>
          <a:p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8999"/>
            <a:ext cx="9144000" cy="2697163"/>
          </a:xfrm>
          <a:prstGeom prst="rect">
            <a:avLst/>
          </a:prstGeom>
        </p:spPr>
      </p:pic>
      <p:sp>
        <p:nvSpPr>
          <p:cNvPr id="5" name="Bildeforklaring formet som et rektangel 4"/>
          <p:cNvSpPr/>
          <p:nvPr/>
        </p:nvSpPr>
        <p:spPr>
          <a:xfrm>
            <a:off x="6921709" y="5411449"/>
            <a:ext cx="1993691" cy="897276"/>
          </a:xfrm>
          <a:prstGeom prst="wedgeRectCallout">
            <a:avLst>
              <a:gd name="adj1" fmla="val -83567"/>
              <a:gd name="adj2" fmla="val -14049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Se beskrivelse av oppgave</a:t>
            </a:r>
            <a:endParaRPr lang="nb-NO" dirty="0"/>
          </a:p>
        </p:txBody>
      </p:sp>
      <p:sp>
        <p:nvSpPr>
          <p:cNvPr id="6" name="Bildeforklaring formet som et rektangel 5"/>
          <p:cNvSpPr/>
          <p:nvPr/>
        </p:nvSpPr>
        <p:spPr>
          <a:xfrm>
            <a:off x="4946754" y="5411449"/>
            <a:ext cx="1821305" cy="897276"/>
          </a:xfrm>
          <a:prstGeom prst="wedgeRectCallout">
            <a:avLst>
              <a:gd name="adj1" fmla="val -66101"/>
              <a:gd name="adj2" fmla="val -13630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Gå til journalpost</a:t>
            </a:r>
            <a:br>
              <a:rPr lang="nb-NO" dirty="0" smtClean="0"/>
            </a:br>
            <a:r>
              <a:rPr lang="nb-NO" dirty="0" smtClean="0"/>
              <a:t>(bl.a. for å se vedlegg mv)</a:t>
            </a:r>
            <a:endParaRPr lang="nb-NO" dirty="0"/>
          </a:p>
        </p:txBody>
      </p:sp>
      <p:sp>
        <p:nvSpPr>
          <p:cNvPr id="7" name="Bildeforklaring formet som et rektangel 6"/>
          <p:cNvSpPr/>
          <p:nvPr/>
        </p:nvSpPr>
        <p:spPr>
          <a:xfrm>
            <a:off x="2998033" y="5411449"/>
            <a:ext cx="1678898" cy="897276"/>
          </a:xfrm>
          <a:prstGeom prst="wedgeRectCallout">
            <a:avLst>
              <a:gd name="adj1" fmla="val -53869"/>
              <a:gd name="adj2" fmla="val -13881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Les dokument</a:t>
            </a:r>
            <a:endParaRPr lang="nb-NO" dirty="0"/>
          </a:p>
        </p:txBody>
      </p:sp>
      <p:pic>
        <p:nvPicPr>
          <p:cNvPr id="13" name="Bild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18" y="4645594"/>
            <a:ext cx="1962424" cy="762106"/>
          </a:xfrm>
          <a:prstGeom prst="rect">
            <a:avLst/>
          </a:prstGeom>
        </p:spPr>
      </p:pic>
      <p:sp>
        <p:nvSpPr>
          <p:cNvPr id="14" name="Pil opp 13"/>
          <p:cNvSpPr/>
          <p:nvPr/>
        </p:nvSpPr>
        <p:spPr>
          <a:xfrm>
            <a:off x="2143593" y="4512039"/>
            <a:ext cx="164249" cy="133555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1917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Utfør oppgave:</a:t>
            </a:r>
          </a:p>
          <a:p>
            <a:r>
              <a:rPr lang="nb-NO" dirty="0" smtClean="0"/>
              <a:t>Beslutning + status</a:t>
            </a:r>
            <a:endParaRPr lang="nb-NO" dirty="0"/>
          </a:p>
          <a:p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8999"/>
            <a:ext cx="9144000" cy="2697163"/>
          </a:xfrm>
          <a:prstGeom prst="rect">
            <a:avLst/>
          </a:prstGeom>
        </p:spPr>
      </p:pic>
      <p:pic>
        <p:nvPicPr>
          <p:cNvPr id="8" name="Bild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77" y="4777580"/>
            <a:ext cx="1962424" cy="762106"/>
          </a:xfrm>
          <a:prstGeom prst="rect">
            <a:avLst/>
          </a:prstGeom>
        </p:spPr>
      </p:pic>
      <p:sp>
        <p:nvSpPr>
          <p:cNvPr id="9" name="Pil opp 8"/>
          <p:cNvSpPr/>
          <p:nvPr/>
        </p:nvSpPr>
        <p:spPr>
          <a:xfrm>
            <a:off x="1971207" y="4542020"/>
            <a:ext cx="246694" cy="23556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0" name="Bild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869" y="1624876"/>
            <a:ext cx="5639778" cy="5168224"/>
          </a:xfrm>
          <a:prstGeom prst="rect">
            <a:avLst/>
          </a:prstGeom>
        </p:spPr>
      </p:pic>
      <p:sp>
        <p:nvSpPr>
          <p:cNvPr id="17" name="Pil opp og ned 16"/>
          <p:cNvSpPr/>
          <p:nvPr/>
        </p:nvSpPr>
        <p:spPr>
          <a:xfrm>
            <a:off x="3807529" y="2773180"/>
            <a:ext cx="359120" cy="3837482"/>
          </a:xfrm>
          <a:prstGeom prst="up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il venstre 17"/>
          <p:cNvSpPr/>
          <p:nvPr/>
        </p:nvSpPr>
        <p:spPr>
          <a:xfrm>
            <a:off x="2352258" y="4697275"/>
            <a:ext cx="1522789" cy="319076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1868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Den som har sendt dokument til godkjenning som oppgave får melding tilbake som oppgaven «Kontroller godkjenning»</a:t>
            </a:r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 smtClean="0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3401"/>
            <a:ext cx="9076544" cy="2170710"/>
          </a:xfrm>
          <a:prstGeom prst="rect">
            <a:avLst/>
          </a:prstGeom>
        </p:spPr>
      </p:pic>
      <p:sp>
        <p:nvSpPr>
          <p:cNvPr id="11" name="Bildeforklaring formet som et rektangel 10"/>
          <p:cNvSpPr/>
          <p:nvPr/>
        </p:nvSpPr>
        <p:spPr>
          <a:xfrm>
            <a:off x="6921709" y="5411449"/>
            <a:ext cx="1993691" cy="897276"/>
          </a:xfrm>
          <a:prstGeom prst="wedgeRectCallout">
            <a:avLst>
              <a:gd name="adj1" fmla="val -65522"/>
              <a:gd name="adj2" fmla="val -19980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Se beskrivelse av oppgave</a:t>
            </a:r>
            <a:endParaRPr lang="nb-NO" dirty="0"/>
          </a:p>
        </p:txBody>
      </p:sp>
      <p:sp>
        <p:nvSpPr>
          <p:cNvPr id="9" name="Bildeforklaring formet som et rektangel 8"/>
          <p:cNvSpPr/>
          <p:nvPr/>
        </p:nvSpPr>
        <p:spPr>
          <a:xfrm>
            <a:off x="2330970" y="5411449"/>
            <a:ext cx="2870616" cy="897276"/>
          </a:xfrm>
          <a:prstGeom prst="wedgeRectCallout">
            <a:avLst>
              <a:gd name="adj1" fmla="val -20833"/>
              <a:gd name="adj2" fmla="val 5164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Kontroller om dokumentet er godkjent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96507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Kontroll av godkjenningen finnes på journalposten, under fanen «Dokumentflyt».</a:t>
            </a:r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 smtClean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1" y="2710559"/>
            <a:ext cx="9144000" cy="2576134"/>
          </a:xfrm>
          <a:prstGeom prst="rect">
            <a:avLst/>
          </a:prstGeom>
        </p:spPr>
      </p:pic>
      <p:sp>
        <p:nvSpPr>
          <p:cNvPr id="6" name="Pil opp 5"/>
          <p:cNvSpPr/>
          <p:nvPr/>
        </p:nvSpPr>
        <p:spPr>
          <a:xfrm>
            <a:off x="2495862" y="4204741"/>
            <a:ext cx="509666" cy="96686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Ellipse 6"/>
          <p:cNvSpPr/>
          <p:nvPr/>
        </p:nvSpPr>
        <p:spPr>
          <a:xfrm>
            <a:off x="7307705" y="4706911"/>
            <a:ext cx="1034321" cy="464696"/>
          </a:xfrm>
          <a:prstGeom prst="ellipse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Bildeforklaring formet som et rektangel 9"/>
          <p:cNvSpPr/>
          <p:nvPr/>
        </p:nvSpPr>
        <p:spPr>
          <a:xfrm>
            <a:off x="3200401" y="5703757"/>
            <a:ext cx="5426438" cy="951876"/>
          </a:xfrm>
          <a:prstGeom prst="wedgeRectCallout">
            <a:avLst>
              <a:gd name="adj1" fmla="val -20971"/>
              <a:gd name="adj2" fmla="val 4832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dirty="0" smtClean="0"/>
              <a:t>Dokumentet ble godkjent – Beslutning G – Godkjent</a:t>
            </a:r>
          </a:p>
          <a:p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" y="3929173"/>
            <a:ext cx="9144000" cy="1454582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7362794" y="4546263"/>
            <a:ext cx="1264045" cy="607227"/>
          </a:xfrm>
          <a:prstGeom prst="ellipse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1" name="Bildeforklaring formet som et rektangel 10"/>
          <p:cNvSpPr/>
          <p:nvPr/>
        </p:nvSpPr>
        <p:spPr>
          <a:xfrm>
            <a:off x="3204149" y="5619383"/>
            <a:ext cx="5512632" cy="1168902"/>
          </a:xfrm>
          <a:prstGeom prst="wedgeRectCallout">
            <a:avLst>
              <a:gd name="adj1" fmla="val -20971"/>
              <a:gd name="adj2" fmla="val 4832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dirty="0" smtClean="0"/>
              <a:t>Dokumentet ble ikke godkjent – Beslutning IG – </a:t>
            </a:r>
            <a:br>
              <a:rPr lang="nb-NO" dirty="0" smtClean="0"/>
            </a:br>
            <a:r>
              <a:rPr lang="nb-NO" dirty="0" smtClean="0"/>
              <a:t>Ikke godkjent</a:t>
            </a:r>
          </a:p>
          <a:p>
            <a:r>
              <a:rPr lang="nb-NO" dirty="0" smtClean="0"/>
              <a:t>Videre redigering av dokument og ny godkjennings-runde må utføres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7665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Rutine: Send til godkjenning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Når dokumentet er godkjent / ikke godkjent:</a:t>
            </a:r>
          </a:p>
          <a:p>
            <a:r>
              <a:rPr lang="nb-NO" dirty="0" smtClean="0"/>
              <a:t>Ferdigstill mottatt </a:t>
            </a:r>
            <a:r>
              <a:rPr lang="nb-NO" dirty="0"/>
              <a:t>oppgave «Kontroller </a:t>
            </a:r>
            <a:r>
              <a:rPr lang="nb-NO" dirty="0" smtClean="0"/>
              <a:t>godkjenning» </a:t>
            </a:r>
          </a:p>
          <a:p>
            <a:r>
              <a:rPr lang="nb-NO" dirty="0" smtClean="0"/>
              <a:t>Marker mottatt oppgave «Kontroller godkjenning» som fullført</a:t>
            </a:r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pPr marL="0" indent="0">
              <a:buNone/>
            </a:pPr>
            <a:endParaRPr lang="nb-NO" dirty="0" smtClean="0"/>
          </a:p>
        </p:txBody>
      </p:sp>
      <p:pic>
        <p:nvPicPr>
          <p:cNvPr id="8" name="Bild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32" y="3476003"/>
            <a:ext cx="9076544" cy="2170710"/>
          </a:xfrm>
          <a:prstGeom prst="rect">
            <a:avLst/>
          </a:prstGeom>
        </p:spPr>
      </p:pic>
      <p:pic>
        <p:nvPicPr>
          <p:cNvPr id="7" name="Bild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391" y="4803530"/>
            <a:ext cx="1962424" cy="762106"/>
          </a:xfrm>
          <a:prstGeom prst="rect">
            <a:avLst/>
          </a:prstGeom>
        </p:spPr>
      </p:pic>
      <p:sp>
        <p:nvSpPr>
          <p:cNvPr id="4" name="Pil opp 3"/>
          <p:cNvSpPr/>
          <p:nvPr/>
        </p:nvSpPr>
        <p:spPr>
          <a:xfrm>
            <a:off x="2283501" y="4387152"/>
            <a:ext cx="239843" cy="299802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5" name="Pil venstre 4"/>
          <p:cNvSpPr/>
          <p:nvPr/>
        </p:nvSpPr>
        <p:spPr>
          <a:xfrm>
            <a:off x="3988365" y="5022430"/>
            <a:ext cx="989350" cy="324305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Bildeforklaring formet som et rektangel 5"/>
          <p:cNvSpPr/>
          <p:nvPr/>
        </p:nvSpPr>
        <p:spPr>
          <a:xfrm>
            <a:off x="33728" y="1290933"/>
            <a:ext cx="9076544" cy="4584856"/>
          </a:xfrm>
          <a:prstGeom prst="wedgeRectCallout">
            <a:avLst>
              <a:gd name="adj1" fmla="val -20833"/>
              <a:gd name="adj2" fmla="val 4930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b-NO" sz="3600" dirty="0" smtClean="0"/>
              <a:t>Husk å ferdigstille journalposten, fra status R til status F, og å sende dokumentet til ekstern mottaker når dokumentet er godkjent</a:t>
            </a:r>
          </a:p>
          <a:p>
            <a:endParaRPr lang="nb-NO" sz="3600" dirty="0"/>
          </a:p>
          <a:p>
            <a:r>
              <a:rPr lang="nb-NO" sz="3600" dirty="0" smtClean="0"/>
              <a:t>Intern(e) mottaker(e) får tilsendt dokumentet i </a:t>
            </a:r>
            <a:r>
              <a:rPr lang="nb-NO" sz="3600" dirty="0" err="1" smtClean="0"/>
              <a:t>ephorte</a:t>
            </a:r>
            <a:r>
              <a:rPr lang="nb-NO" sz="3600" dirty="0" smtClean="0"/>
              <a:t> når du ferdigstiller journalposten, status F</a:t>
            </a:r>
            <a:endParaRPr lang="nb-NO" sz="3600" dirty="0"/>
          </a:p>
        </p:txBody>
      </p:sp>
    </p:spTree>
    <p:extLst>
      <p:ext uri="{BB962C8B-B14F-4D97-AF65-F5344CB8AC3E}">
        <p14:creationId xmlns:p14="http://schemas.microsoft.com/office/powerpoint/2010/main" val="343207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ntnu</Template>
  <TotalTime>931</TotalTime>
  <Words>469</Words>
  <Application>Microsoft Office PowerPoint</Application>
  <PresentationFormat>Skjermfremvisning (4:3)</PresentationFormat>
  <Paragraphs>94</Paragraphs>
  <Slides>12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Office-tema</vt:lpstr>
      <vt:lpstr>Rutine: Godkjenning av dokumenter i ephorte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  <vt:lpstr>Rutine: Send til godkjenning</vt:lpstr>
    </vt:vector>
  </TitlesOfParts>
  <Company>NTNU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Rutine: Godkjenning av dokumenter i ephorte</dc:title>
  <dc:creator>Geir Ekle</dc:creator>
  <cp:lastModifiedBy>Geir E. W. Ekle</cp:lastModifiedBy>
  <cp:revision>82</cp:revision>
  <dcterms:created xsi:type="dcterms:W3CDTF">2016-05-04T09:30:29Z</dcterms:created>
  <dcterms:modified xsi:type="dcterms:W3CDTF">2016-06-15T05:46:30Z</dcterms:modified>
</cp:coreProperties>
</file>